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0" r:id="rId2"/>
  </p:sldMasterIdLst>
  <p:notesMasterIdLst>
    <p:notesMasterId r:id="rId6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93" r:id="rId20"/>
    <p:sldId id="294" r:id="rId21"/>
    <p:sldId id="295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2" r:id="rId53"/>
    <p:sldId id="313" r:id="rId54"/>
    <p:sldId id="314" r:id="rId55"/>
    <p:sldId id="315" r:id="rId56"/>
    <p:sldId id="318" r:id="rId57"/>
    <p:sldId id="319" r:id="rId58"/>
    <p:sldId id="320" r:id="rId59"/>
    <p:sldId id="321" r:id="rId60"/>
    <p:sldId id="329" r:id="rId61"/>
    <p:sldId id="330" r:id="rId62"/>
    <p:sldId id="331" r:id="rId63"/>
    <p:sldId id="332" r:id="rId64"/>
    <p:sldId id="333" r:id="rId65"/>
    <p:sldId id="336" r:id="rId66"/>
    <p:sldId id="335" r:id="rId6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21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58" y="5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717128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87afe1051b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g287afe1051b_2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g287afe1051b_2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3471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87afe1051b_2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g287afe1051b_2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768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87afe1051b_2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287afe1051b_2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0451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87afe1051b_2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g287afe1051b_2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32931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87afe1051b_2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287afe1051b_2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6677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87afe1051b_2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g287afe1051b_2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3295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87afe1051b_2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g287afe1051b_2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8337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87afe1051b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g287afe1051b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5155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87afe1051b_2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g287afe1051b_2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70793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87afe1051b_2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9" name="Google Shape;559;g287afe1051b_2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8908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87afe1051b_2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g287afe1051b_2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267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87afe1051b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g287afe1051b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5643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87afe1051b_2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9" name="Google Shape;579;g287afe1051b_2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7950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87afe1051b_2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g287afe1051b_2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8491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87afe1051b_2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g287afe1051b_2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4244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87afe1051b_2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g287afe1051b_2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8645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87afe1051b_2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287afe1051b_2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7372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87afe1051b_2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g287afe1051b_2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03899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87afe1051b_2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8" name="Google Shape;388;g287afe1051b_2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42687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87afe1051b_2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g287afe1051b_2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18275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87afe1051b_2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g287afe1051b_2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328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87afe1051b_2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g287afe1051b_2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9075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87afe1051b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287afe1051b_2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4673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87afe1051b_2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g287afe1051b_2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1716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87afe1051b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1" name="Google Shape;441;g287afe1051b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0374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87afe1051b_2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g287afe1051b_2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2116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87afe1051b_2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6" name="Google Shape;466;g287afe1051b_2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7927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87afe1051b_2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g287afe1051b_2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4375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87afe1051b_2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7" name="Google Shape;497;g287afe1051b_2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81919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87afe1051b_2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4" name="Google Shape;504;g287afe1051b_2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1222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87afe1051b_2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1" name="Google Shape;521;g287afe1051b_2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5934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87afe1051b_2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0" name="Google Shape;530;g287afe1051b_2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77292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87afe1051b_2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1" name="Google Shape;541;g287afe1051b_2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561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7afe1051b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g287afe1051b_2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95032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87afe1051b_2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1" name="Google Shape;551;g287afe1051b_2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27673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87afe1051b_2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g287afe1051b_2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59207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87afe1051b_2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g287afe1051b_2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36964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87afe1051b_2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g287afe1051b_2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70523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87afe1051b_2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g287afe1051b_2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81027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87afe1051b_2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g287afe1051b_2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57789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87afe1051b_2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g287afe1051b_2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4123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87afe1051b_2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g287afe1051b_2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82481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87afe1051b_2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g287afe1051b_2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52564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87afe1051b_2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g287afe1051b_2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9479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87afe1051b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g287afe1051b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09699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87afe1051b_2_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g287afe1051b_2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72952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87afe1051b_2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2" name="Google Shape;722;g287afe1051b_2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90752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87afe1051b_2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8" name="Google Shape;728;g287afe1051b_2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3267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87afe1051b_2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4" name="Google Shape;734;g287afe1051b_2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62684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87afe1051b_2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4" name="Google Shape;744;g287afe1051b_2_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8649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87afe1051b_2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0" name="Google Shape;770;g287afe1051b_2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09242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287afe1051b_2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8" name="Google Shape;778;g287afe1051b_2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002851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87afe1051b_2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6" name="Google Shape;786;g287afe1051b_2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567789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87afe1051b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4" name="Google Shape;794;g287afe1051b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703388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287afe1051b_2_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7" name="Google Shape;857;g287afe1051b_2_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9088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87afe1051b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g287afe1051b_2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393098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87afe1051b_2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3" name="Google Shape;863;g287afe1051b_2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259867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287afe1051b_2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0" name="Google Shape;870;g287afe1051b_2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192413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287afe1051b_2_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5" name="Google Shape;905;g287afe1051b_2_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092648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287afe1051b_2_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1" name="Google Shape;911;g287afe1051b_2_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41267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287afe1051b_2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5" name="Google Shape;925;g287afe1051b_2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6969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87afe1051b_2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g287afe1051b_2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574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87afe1051b_2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g287afe1051b_2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4869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87afe1051b_2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287afe1051b_2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0919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9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2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jpg"/><Relationship Id="rId11" Type="http://schemas.openxmlformats.org/officeDocument/2006/relationships/image" Target="../media/image18.jpg"/><Relationship Id="rId5" Type="http://schemas.openxmlformats.org/officeDocument/2006/relationships/image" Target="../media/image3.png"/><Relationship Id="rId10" Type="http://schemas.openxmlformats.org/officeDocument/2006/relationships/image" Target="../media/image17.png"/><Relationship Id="rId4" Type="http://schemas.openxmlformats.org/officeDocument/2006/relationships/image" Target="../media/image8.png"/><Relationship Id="rId9" Type="http://schemas.openxmlformats.org/officeDocument/2006/relationships/image" Target="../media/image16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7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0.jp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>
            <a:spLocks noGrp="1"/>
          </p:cNvSpPr>
          <p:nvPr>
            <p:ph type="ctrTitle"/>
          </p:nvPr>
        </p:nvSpPr>
        <p:spPr>
          <a:xfrm>
            <a:off x="1143000" y="177404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latin typeface="Arial"/>
                <a:ea typeface="Arial"/>
                <a:cs typeface="Arial"/>
                <a:sym typeface="Arial"/>
              </a:rPr>
              <a:t>Design of an IoT-enabled Scalable Closed Hydroponics System with Smart Parameter Control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4"/>
          <p:cNvSpPr txBox="1">
            <a:spLocks noGrp="1"/>
          </p:cNvSpPr>
          <p:nvPr>
            <p:ph type="subTitle" idx="1"/>
          </p:nvPr>
        </p:nvSpPr>
        <p:spPr>
          <a:xfrm>
            <a:off x="5392875" y="2475350"/>
            <a:ext cx="3371400" cy="14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5"/>
              <a:buNone/>
            </a:pP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Proposed by:</a:t>
            </a: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Mikdam-Al-Maad Ronoue</a:t>
            </a: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29">
                <a:solidFill>
                  <a:schemeClr val="dk1"/>
                </a:solidFill>
              </a:rPr>
              <a:t>Class</a:t>
            </a: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Roll: </a:t>
            </a:r>
            <a:r>
              <a:rPr lang="en" sz="1829">
                <a:solidFill>
                  <a:schemeClr val="dk1"/>
                </a:solidFill>
              </a:rPr>
              <a:t>FH-092-003</a:t>
            </a: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MD. Sameer Iqbal Chowdhury</a:t>
            </a:r>
            <a:b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29">
                <a:solidFill>
                  <a:schemeClr val="dk1"/>
                </a:solidFill>
              </a:rPr>
              <a:t>Class</a:t>
            </a:r>
            <a:r>
              <a:rPr lang="en" sz="182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Roll: </a:t>
            </a:r>
            <a:r>
              <a:rPr lang="en" sz="1829">
                <a:solidFill>
                  <a:schemeClr val="dk1"/>
                </a:solidFill>
              </a:rPr>
              <a:t>SH-092-002</a:t>
            </a:r>
            <a:endParaRPr sz="182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" name="Google Shape;100;p24"/>
          <p:cNvCxnSpPr/>
          <p:nvPr/>
        </p:nvCxnSpPr>
        <p:spPr>
          <a:xfrm>
            <a:off x="745672" y="2166258"/>
            <a:ext cx="765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1" name="Google Shape;101;p24"/>
          <p:cNvSpPr txBox="1"/>
          <p:nvPr/>
        </p:nvSpPr>
        <p:spPr>
          <a:xfrm>
            <a:off x="745675" y="2475350"/>
            <a:ext cx="3872400" cy="19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Supervised by: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Dr. Lafifa Jamal</a:t>
            </a:r>
            <a:b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Professor</a:t>
            </a:r>
            <a:b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Department of Robotics and Mechatronics Engineering</a:t>
            </a:r>
            <a:b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University of Dhaka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>
            <a:spLocks noGrp="1"/>
          </p:cNvSpPr>
          <p:nvPr>
            <p:ph type="title"/>
          </p:nvPr>
        </p:nvSpPr>
        <p:spPr>
          <a:xfrm>
            <a:off x="311700" y="296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3D CAD Model</a:t>
            </a:r>
            <a:endParaRPr/>
          </a:p>
        </p:txBody>
      </p:sp>
      <p:pic>
        <p:nvPicPr>
          <p:cNvPr id="234" name="Google Shape;23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4225" y="754225"/>
            <a:ext cx="5698486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3"/>
          <p:cNvSpPr txBox="1"/>
          <p:nvPr/>
        </p:nvSpPr>
        <p:spPr>
          <a:xfrm>
            <a:off x="3118451" y="4646175"/>
            <a:ext cx="337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7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Overhead view of the model.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title"/>
          </p:nvPr>
        </p:nvSpPr>
        <p:spPr>
          <a:xfrm>
            <a:off x="311700" y="296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3D CAD Model</a:t>
            </a:r>
            <a:endParaRPr/>
          </a:p>
        </p:txBody>
      </p:sp>
      <p:sp>
        <p:nvSpPr>
          <p:cNvPr id="242" name="Google Shape;242;p34"/>
          <p:cNvSpPr txBox="1"/>
          <p:nvPr/>
        </p:nvSpPr>
        <p:spPr>
          <a:xfrm>
            <a:off x="1182900" y="1570150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1.25 inch Hose pipe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34"/>
          <p:cNvPicPr preferRelativeResize="0"/>
          <p:nvPr/>
        </p:nvPicPr>
        <p:blipFill rotWithShape="1">
          <a:blip r:embed="rId3">
            <a:alphaModFix/>
          </a:blip>
          <a:srcRect l="26253" t="10498" r="27493" b="10267"/>
          <a:stretch/>
        </p:blipFill>
        <p:spPr>
          <a:xfrm>
            <a:off x="2822103" y="633013"/>
            <a:ext cx="3375856" cy="38774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p34"/>
          <p:cNvCxnSpPr/>
          <p:nvPr/>
        </p:nvCxnSpPr>
        <p:spPr>
          <a:xfrm rot="10800000">
            <a:off x="2267475" y="1870150"/>
            <a:ext cx="821100" cy="15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5" name="Google Shape;245;p34"/>
          <p:cNvCxnSpPr/>
          <p:nvPr/>
        </p:nvCxnSpPr>
        <p:spPr>
          <a:xfrm>
            <a:off x="5489784" y="2737875"/>
            <a:ext cx="1177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6" name="Google Shape;246;p34"/>
          <p:cNvSpPr txBox="1"/>
          <p:nvPr/>
        </p:nvSpPr>
        <p:spPr>
          <a:xfrm>
            <a:off x="6773150" y="2430075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1.25 inch Hose pipe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7" name="Google Shape;247;p34"/>
          <p:cNvCxnSpPr/>
          <p:nvPr/>
        </p:nvCxnSpPr>
        <p:spPr>
          <a:xfrm>
            <a:off x="5489784" y="1392050"/>
            <a:ext cx="1177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8" name="Google Shape;248;p34"/>
          <p:cNvSpPr txBox="1"/>
          <p:nvPr/>
        </p:nvSpPr>
        <p:spPr>
          <a:xfrm>
            <a:off x="6773150" y="1191950"/>
            <a:ext cx="147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Growth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9" name="Google Shape;249;p34"/>
          <p:cNvCxnSpPr/>
          <p:nvPr/>
        </p:nvCxnSpPr>
        <p:spPr>
          <a:xfrm>
            <a:off x="5332259" y="3806350"/>
            <a:ext cx="1177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0" name="Google Shape;250;p34"/>
          <p:cNvSpPr txBox="1"/>
          <p:nvPr/>
        </p:nvSpPr>
        <p:spPr>
          <a:xfrm>
            <a:off x="6578300" y="3498550"/>
            <a:ext cx="1864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Nutrient Solution Container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4"/>
          <p:cNvSpPr txBox="1"/>
          <p:nvPr/>
        </p:nvSpPr>
        <p:spPr>
          <a:xfrm>
            <a:off x="3601164" y="45105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8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Front view of the model.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2" name="Google Shape;252;p34"/>
          <p:cNvCxnSpPr/>
          <p:nvPr/>
        </p:nvCxnSpPr>
        <p:spPr>
          <a:xfrm flipH="1">
            <a:off x="2422425" y="4129750"/>
            <a:ext cx="1748100" cy="2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3" name="Google Shape;253;p34"/>
          <p:cNvSpPr txBox="1"/>
          <p:nvPr/>
        </p:nvSpPr>
        <p:spPr>
          <a:xfrm>
            <a:off x="1182900" y="3823150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Submersible Water Pump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4" name="Google Shape;254;p34"/>
          <p:cNvCxnSpPr/>
          <p:nvPr/>
        </p:nvCxnSpPr>
        <p:spPr>
          <a:xfrm rot="10800000" flipH="1">
            <a:off x="4077434" y="568850"/>
            <a:ext cx="2063100" cy="1023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5" name="Google Shape;255;p34"/>
          <p:cNvSpPr txBox="1"/>
          <p:nvPr/>
        </p:nvSpPr>
        <p:spPr>
          <a:xfrm>
            <a:off x="6140525" y="296125"/>
            <a:ext cx="174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½ inch silicone tube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 txBox="1">
            <a:spLocks noGrp="1"/>
          </p:cNvSpPr>
          <p:nvPr>
            <p:ph type="title"/>
          </p:nvPr>
        </p:nvSpPr>
        <p:spPr>
          <a:xfrm>
            <a:off x="311700" y="296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3D CAD Model</a:t>
            </a:r>
            <a:endParaRPr/>
          </a:p>
        </p:txBody>
      </p:sp>
      <p:pic>
        <p:nvPicPr>
          <p:cNvPr id="262" name="Google Shape;262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8400" y="806850"/>
            <a:ext cx="7507210" cy="396987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5"/>
          <p:cNvSpPr txBox="1"/>
          <p:nvPr/>
        </p:nvSpPr>
        <p:spPr>
          <a:xfrm>
            <a:off x="3228139" y="44540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9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Top view of the model.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4" name="Google Shape;264;p35"/>
          <p:cNvCxnSpPr>
            <a:endCxn id="265" idx="1"/>
          </p:cNvCxnSpPr>
          <p:nvPr/>
        </p:nvCxnSpPr>
        <p:spPr>
          <a:xfrm>
            <a:off x="6510000" y="3463275"/>
            <a:ext cx="867900" cy="1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6" name="Google Shape;266;p35"/>
          <p:cNvCxnSpPr/>
          <p:nvPr/>
        </p:nvCxnSpPr>
        <p:spPr>
          <a:xfrm flipH="1">
            <a:off x="2267375" y="3388525"/>
            <a:ext cx="1657800" cy="356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7" name="Google Shape;267;p35"/>
          <p:cNvCxnSpPr/>
          <p:nvPr/>
        </p:nvCxnSpPr>
        <p:spPr>
          <a:xfrm rot="10800000" flipH="1">
            <a:off x="5567375" y="1901363"/>
            <a:ext cx="1657800" cy="13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8" name="Google Shape;268;p35"/>
          <p:cNvCxnSpPr/>
          <p:nvPr/>
        </p:nvCxnSpPr>
        <p:spPr>
          <a:xfrm rot="10800000">
            <a:off x="2159150" y="1777400"/>
            <a:ext cx="975900" cy="805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9" name="Google Shape;269;p35"/>
          <p:cNvCxnSpPr/>
          <p:nvPr/>
        </p:nvCxnSpPr>
        <p:spPr>
          <a:xfrm rot="10800000" flipH="1">
            <a:off x="5051075" y="925163"/>
            <a:ext cx="408000" cy="990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0" name="Google Shape;270;p35"/>
          <p:cNvSpPr txBox="1"/>
          <p:nvPr/>
        </p:nvSpPr>
        <p:spPr>
          <a:xfrm>
            <a:off x="4805750" y="274675"/>
            <a:ext cx="176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inch uPVC pipe to house the plants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5"/>
          <p:cNvSpPr txBox="1"/>
          <p:nvPr/>
        </p:nvSpPr>
        <p:spPr>
          <a:xfrm>
            <a:off x="7377900" y="3049125"/>
            <a:ext cx="1766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inch uPVC pipe to drain nutrient solution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5"/>
          <p:cNvSpPr txBox="1"/>
          <p:nvPr/>
        </p:nvSpPr>
        <p:spPr>
          <a:xfrm>
            <a:off x="7225175" y="1708175"/>
            <a:ext cx="122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 pot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5"/>
          <p:cNvSpPr txBox="1"/>
          <p:nvPr/>
        </p:nvSpPr>
        <p:spPr>
          <a:xfrm>
            <a:off x="1399475" y="3607225"/>
            <a:ext cx="86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Bracket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5"/>
          <p:cNvSpPr txBox="1"/>
          <p:nvPr/>
        </p:nvSpPr>
        <p:spPr>
          <a:xfrm>
            <a:off x="935125" y="1436475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inch uPVC pipe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6"/>
          <p:cNvSpPr txBox="1">
            <a:spLocks noGrp="1"/>
          </p:cNvSpPr>
          <p:nvPr>
            <p:ph type="title"/>
          </p:nvPr>
        </p:nvSpPr>
        <p:spPr>
          <a:xfrm>
            <a:off x="311700" y="2580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3D CAD Model</a:t>
            </a:r>
            <a:endParaRPr/>
          </a:p>
        </p:txBody>
      </p:sp>
      <p:sp>
        <p:nvSpPr>
          <p:cNvPr id="280" name="Google Shape;280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81" name="Google Shape;28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9925" y="784250"/>
            <a:ext cx="2075868" cy="17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6"/>
          <p:cNvPicPr preferRelativeResize="0"/>
          <p:nvPr/>
        </p:nvPicPr>
        <p:blipFill rotWithShape="1">
          <a:blip r:embed="rId4">
            <a:alphaModFix/>
          </a:blip>
          <a:srcRect t="4771" b="7838"/>
          <a:stretch/>
        </p:blipFill>
        <p:spPr>
          <a:xfrm>
            <a:off x="4675400" y="2639275"/>
            <a:ext cx="1972300" cy="1772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67562" y="2705376"/>
            <a:ext cx="1972279" cy="164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40825" y="786575"/>
            <a:ext cx="2075875" cy="178282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 txBox="1"/>
          <p:nvPr/>
        </p:nvSpPr>
        <p:spPr>
          <a:xfrm>
            <a:off x="2825214" y="45718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10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Sensor holder 3D models.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37550" y="793478"/>
            <a:ext cx="2191500" cy="176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 txBox="1">
            <a:spLocks noGrp="1"/>
          </p:cNvSpPr>
          <p:nvPr>
            <p:ph type="title"/>
          </p:nvPr>
        </p:nvSpPr>
        <p:spPr>
          <a:xfrm>
            <a:off x="311700" y="289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Physical Implementation (Previous)</a:t>
            </a:r>
            <a:endParaRPr/>
          </a:p>
        </p:txBody>
      </p:sp>
      <p:pic>
        <p:nvPicPr>
          <p:cNvPr id="292" name="Google Shape;29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6850" y="1007925"/>
            <a:ext cx="2480100" cy="33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7"/>
          <p:cNvSpPr txBox="1"/>
          <p:nvPr/>
        </p:nvSpPr>
        <p:spPr>
          <a:xfrm>
            <a:off x="709089" y="43813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1: Front view of the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95" name="Google Shape;295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65399" y="1204013"/>
            <a:ext cx="3886125" cy="291460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7"/>
          <p:cNvSpPr txBox="1"/>
          <p:nvPr/>
        </p:nvSpPr>
        <p:spPr>
          <a:xfrm>
            <a:off x="4702539" y="43813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2: Top view of the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xfrm>
            <a:off x="311700" y="88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Physical Implementation (Current)</a:t>
            </a:r>
            <a:endParaRPr/>
          </a:p>
        </p:txBody>
      </p:sp>
      <p:sp>
        <p:nvSpPr>
          <p:cNvPr id="302" name="Google Shape;302;p38"/>
          <p:cNvSpPr txBox="1"/>
          <p:nvPr/>
        </p:nvSpPr>
        <p:spPr>
          <a:xfrm>
            <a:off x="1932375" y="4594400"/>
            <a:ext cx="531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13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Front view of the system with </a:t>
            </a:r>
            <a:r>
              <a:rPr lang="en">
                <a:solidFill>
                  <a:schemeClr val="dk1"/>
                </a:solidFill>
              </a:rPr>
              <a:t>Grow Lights turned 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04" name="Google Shape;304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4509" y="661325"/>
            <a:ext cx="2934981" cy="39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/>
          <p:cNvSpPr txBox="1">
            <a:spLocks noGrp="1"/>
          </p:cNvSpPr>
          <p:nvPr>
            <p:ph type="title"/>
          </p:nvPr>
        </p:nvSpPr>
        <p:spPr>
          <a:xfrm>
            <a:off x="311700" y="88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Physical Implementation (Current)</a:t>
            </a:r>
            <a:endParaRPr/>
          </a:p>
        </p:txBody>
      </p:sp>
      <p:sp>
        <p:nvSpPr>
          <p:cNvPr id="310" name="Google Shape;310;p39"/>
          <p:cNvSpPr txBox="1"/>
          <p:nvPr/>
        </p:nvSpPr>
        <p:spPr>
          <a:xfrm>
            <a:off x="2746989" y="4659925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>
                <a:solidFill>
                  <a:schemeClr val="dk1"/>
                </a:solidFill>
              </a:rPr>
              <a:t>14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Front view of the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12" name="Google Shape;312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68389" y="812075"/>
            <a:ext cx="2772818" cy="3697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" name="Google Shape;313;p39"/>
          <p:cNvCxnSpPr/>
          <p:nvPr/>
        </p:nvCxnSpPr>
        <p:spPr>
          <a:xfrm rot="10800000" flipH="1">
            <a:off x="5506775" y="2319200"/>
            <a:ext cx="1063200" cy="11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4" name="Google Shape;314;p39"/>
          <p:cNvSpPr txBox="1"/>
          <p:nvPr/>
        </p:nvSpPr>
        <p:spPr>
          <a:xfrm>
            <a:off x="6315300" y="2038400"/>
            <a:ext cx="170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Customized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Metal Frame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>
            <a:spLocks noGrp="1"/>
          </p:cNvSpPr>
          <p:nvPr>
            <p:ph type="title"/>
          </p:nvPr>
        </p:nvSpPr>
        <p:spPr>
          <a:xfrm>
            <a:off x="311713" y="217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Physical Implementation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20" name="Google Shape;320;p40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0"/>
          <p:cNvSpPr txBox="1"/>
          <p:nvPr/>
        </p:nvSpPr>
        <p:spPr>
          <a:xfrm>
            <a:off x="1647625" y="4478963"/>
            <a:ext cx="6889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15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Ultrasonic sensor, pH probe, EC probe and temperature probe held above the nutrient solution by the sensor holders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23" name="Google Shape;323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0075" y="1490250"/>
            <a:ext cx="3923850" cy="2942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4" name="Google Shape;324;p40"/>
          <p:cNvCxnSpPr/>
          <p:nvPr/>
        </p:nvCxnSpPr>
        <p:spPr>
          <a:xfrm rot="10800000" flipH="1">
            <a:off x="3568550" y="1244975"/>
            <a:ext cx="487200" cy="1329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5" name="Google Shape;325;p40"/>
          <p:cNvSpPr txBox="1"/>
          <p:nvPr/>
        </p:nvSpPr>
        <p:spPr>
          <a:xfrm>
            <a:off x="3734600" y="887450"/>
            <a:ext cx="15396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Sensor Holders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6" name="Google Shape;326;p40"/>
          <p:cNvCxnSpPr/>
          <p:nvPr/>
        </p:nvCxnSpPr>
        <p:spPr>
          <a:xfrm rot="10800000">
            <a:off x="4233025" y="1244950"/>
            <a:ext cx="299100" cy="1196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7" name="Google Shape;327;p40"/>
          <p:cNvCxnSpPr/>
          <p:nvPr/>
        </p:nvCxnSpPr>
        <p:spPr>
          <a:xfrm rot="10800000">
            <a:off x="4498850" y="1233850"/>
            <a:ext cx="620400" cy="1207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8" name="Google Shape;328;p40"/>
          <p:cNvCxnSpPr/>
          <p:nvPr/>
        </p:nvCxnSpPr>
        <p:spPr>
          <a:xfrm rot="10800000">
            <a:off x="4631925" y="1211550"/>
            <a:ext cx="1041000" cy="1140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9" name="Google Shape;329;p40"/>
          <p:cNvSpPr txBox="1"/>
          <p:nvPr/>
        </p:nvSpPr>
        <p:spPr>
          <a:xfrm>
            <a:off x="943650" y="2485350"/>
            <a:ext cx="12294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Ultrasonic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Sensor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40"/>
          <p:cNvSpPr txBox="1"/>
          <p:nvPr/>
        </p:nvSpPr>
        <p:spPr>
          <a:xfrm>
            <a:off x="6772625" y="2191225"/>
            <a:ext cx="141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Temperature 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Probe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0"/>
          <p:cNvSpPr txBox="1"/>
          <p:nvPr/>
        </p:nvSpPr>
        <p:spPr>
          <a:xfrm>
            <a:off x="6975875" y="3452600"/>
            <a:ext cx="114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 Probe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40"/>
          <p:cNvSpPr txBox="1"/>
          <p:nvPr/>
        </p:nvSpPr>
        <p:spPr>
          <a:xfrm>
            <a:off x="1127125" y="3465400"/>
            <a:ext cx="104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Probe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3" name="Google Shape;333;p40"/>
          <p:cNvCxnSpPr/>
          <p:nvPr/>
        </p:nvCxnSpPr>
        <p:spPr>
          <a:xfrm rot="10800000">
            <a:off x="1940550" y="2806600"/>
            <a:ext cx="1450800" cy="520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4" name="Google Shape;334;p40"/>
          <p:cNvCxnSpPr/>
          <p:nvPr/>
        </p:nvCxnSpPr>
        <p:spPr>
          <a:xfrm flipH="1">
            <a:off x="2040025" y="3736900"/>
            <a:ext cx="2359200" cy="11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5" name="Google Shape;335;p40"/>
          <p:cNvCxnSpPr/>
          <p:nvPr/>
        </p:nvCxnSpPr>
        <p:spPr>
          <a:xfrm>
            <a:off x="4764725" y="3626150"/>
            <a:ext cx="2270400" cy="22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6" name="Google Shape;336;p40"/>
          <p:cNvCxnSpPr/>
          <p:nvPr/>
        </p:nvCxnSpPr>
        <p:spPr>
          <a:xfrm rot="10800000" flipH="1">
            <a:off x="5373875" y="2463300"/>
            <a:ext cx="1251600" cy="908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" name="Google Shape;337;p40"/>
          <p:cNvCxnSpPr/>
          <p:nvPr/>
        </p:nvCxnSpPr>
        <p:spPr>
          <a:xfrm rot="10800000" flipH="1">
            <a:off x="6621300" y="2463925"/>
            <a:ext cx="307500" cy="3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1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Physical Implementation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62" name="Google Shape;562;p61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61"/>
          <p:cNvSpPr txBox="1"/>
          <p:nvPr/>
        </p:nvSpPr>
        <p:spPr>
          <a:xfrm>
            <a:off x="1640950" y="4416950"/>
            <a:ext cx="610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16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Temperature and Humidity Sensor (DHT22) in the Growth Module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565" name="Google Shape;565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8100" y="939676"/>
            <a:ext cx="4352200" cy="3264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2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Sensor Reading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71" name="Google Shape;571;p62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62"/>
          <p:cNvSpPr txBox="1"/>
          <p:nvPr/>
        </p:nvSpPr>
        <p:spPr>
          <a:xfrm>
            <a:off x="841425" y="3810375"/>
            <a:ext cx="331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17</a:t>
            </a:r>
            <a:r>
              <a:rPr lang="en" dirty="0"/>
              <a:t>.1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Top view of the sensor board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574" name="Google Shape;574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9675" y="1371625"/>
            <a:ext cx="3899284" cy="204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62"/>
          <p:cNvPicPr preferRelativeResize="0"/>
          <p:nvPr/>
        </p:nvPicPr>
        <p:blipFill rotWithShape="1">
          <a:blip r:embed="rId4">
            <a:alphaModFix/>
          </a:blip>
          <a:srcRect t="16585" b="11080"/>
          <a:stretch/>
        </p:blipFill>
        <p:spPr>
          <a:xfrm>
            <a:off x="613325" y="1364863"/>
            <a:ext cx="3773901" cy="2048648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62"/>
          <p:cNvSpPr txBox="1"/>
          <p:nvPr/>
        </p:nvSpPr>
        <p:spPr>
          <a:xfrm>
            <a:off x="5100475" y="3813750"/>
            <a:ext cx="360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1</a:t>
            </a:r>
            <a:r>
              <a:rPr lang="en" dirty="0"/>
              <a:t>7.2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Bottom view of the sensor board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3"/>
          <p:cNvSpPr txBox="1">
            <a:spLocks noGrp="1"/>
          </p:cNvSpPr>
          <p:nvPr>
            <p:ph type="title"/>
          </p:nvPr>
        </p:nvSpPr>
        <p:spPr>
          <a:xfrm>
            <a:off x="311688" y="105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Sensor Reading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82" name="Google Shape;582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583" name="Google Shape;583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2305" y="678600"/>
            <a:ext cx="3963795" cy="39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63"/>
          <p:cNvSpPr txBox="1"/>
          <p:nvPr/>
        </p:nvSpPr>
        <p:spPr>
          <a:xfrm>
            <a:off x="1831350" y="4659925"/>
            <a:ext cx="636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1</a:t>
            </a:r>
            <a:r>
              <a:rPr lang="en" dirty="0"/>
              <a:t>8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 Schematic for the sensor board, designed in Proteus 8 Professional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Analog Sensors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43" name="Google Shape;343;p41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45" name="Google Shape;345;p41"/>
          <p:cNvSpPr txBox="1"/>
          <p:nvPr/>
        </p:nvSpPr>
        <p:spPr>
          <a:xfrm>
            <a:off x="1105700" y="3768275"/>
            <a:ext cx="278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19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Atlas Scientific pH </a:t>
            </a:r>
            <a:r>
              <a:rPr lang="en" dirty="0"/>
              <a:t>Kit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41"/>
          <p:cNvSpPr txBox="1"/>
          <p:nvPr/>
        </p:nvSpPr>
        <p:spPr>
          <a:xfrm>
            <a:off x="4992150" y="3768275"/>
            <a:ext cx="377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20: </a:t>
            </a:r>
            <a:r>
              <a:rPr lang="en" dirty="0"/>
              <a:t>Atlas Scientific Conductivity K 1.0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dirty="0"/>
              <a:t>Kit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78213" y="869100"/>
            <a:ext cx="2899175" cy="289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5700" y="1123075"/>
            <a:ext cx="2645200" cy="264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2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54" name="Google Shape;354;p42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56" name="Google Shape;356;p42"/>
          <p:cNvSpPr txBox="1"/>
          <p:nvPr/>
        </p:nvSpPr>
        <p:spPr>
          <a:xfrm>
            <a:off x="1559500" y="3889000"/>
            <a:ext cx="593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21: Atlas Sc</a:t>
            </a:r>
            <a:r>
              <a:rPr lang="en" dirty="0"/>
              <a:t>ientific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 buffer solutions at pH 4.00, 7.00</a:t>
            </a:r>
            <a:r>
              <a:rPr lang="en" dirty="0"/>
              <a:t> and 10.00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" name="Google Shape;357;p42"/>
          <p:cNvPicPr preferRelativeResize="0"/>
          <p:nvPr/>
        </p:nvPicPr>
        <p:blipFill rotWithShape="1">
          <a:blip r:embed="rId3">
            <a:alphaModFix/>
          </a:blip>
          <a:srcRect t="22779" r="26389" b="21416"/>
          <a:stretch/>
        </p:blipFill>
        <p:spPr>
          <a:xfrm>
            <a:off x="2902525" y="1306163"/>
            <a:ext cx="3338950" cy="253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3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63" name="Google Shape;363;p43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65" name="Google Shape;365;p43"/>
          <p:cNvSpPr txBox="1"/>
          <p:nvPr/>
        </p:nvSpPr>
        <p:spPr>
          <a:xfrm>
            <a:off x="2568450" y="3929725"/>
            <a:ext cx="428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22: Mid Point Calibration for the pH probe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6" name="Google Shape;366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6988" y="1298075"/>
            <a:ext cx="5090024" cy="25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4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72" name="Google Shape;372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373" name="Google Shape;37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19200" y="1315325"/>
            <a:ext cx="5105606" cy="251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4"/>
          <p:cNvSpPr txBox="1"/>
          <p:nvPr/>
        </p:nvSpPr>
        <p:spPr>
          <a:xfrm>
            <a:off x="2579425" y="3929725"/>
            <a:ext cx="399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23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Low Point Calibration</a:t>
            </a:r>
            <a:r>
              <a:rPr lang="en" dirty="0"/>
              <a:t> for the pH probe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5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80" name="Google Shape;380;p45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82" name="Google Shape;382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1425" y="1256000"/>
            <a:ext cx="5021149" cy="251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19200" y="1256012"/>
            <a:ext cx="5105606" cy="251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19199" y="1309488"/>
            <a:ext cx="5105601" cy="2524502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5"/>
          <p:cNvSpPr txBox="1"/>
          <p:nvPr/>
        </p:nvSpPr>
        <p:spPr>
          <a:xfrm>
            <a:off x="2447825" y="3929725"/>
            <a:ext cx="449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24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High Point Calibration for the pH probe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6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(EC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91" name="Google Shape;391;p46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93" name="Google Shape;393;p46"/>
          <p:cNvSpPr txBox="1"/>
          <p:nvPr/>
        </p:nvSpPr>
        <p:spPr>
          <a:xfrm>
            <a:off x="1427900" y="3889025"/>
            <a:ext cx="658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25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Atlas </a:t>
            </a:r>
            <a:r>
              <a:rPr lang="en" dirty="0"/>
              <a:t>Scientific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EC buffer solutions at 12,</a:t>
            </a:r>
            <a:r>
              <a:rPr lang="en" dirty="0"/>
              <a:t>880 and 80,000 microSemens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4" name="Google Shape;394;p46"/>
          <p:cNvPicPr preferRelativeResize="0"/>
          <p:nvPr/>
        </p:nvPicPr>
        <p:blipFill rotWithShape="1">
          <a:blip r:embed="rId3">
            <a:alphaModFix/>
          </a:blip>
          <a:srcRect t="14494" b="13820"/>
          <a:stretch/>
        </p:blipFill>
        <p:spPr>
          <a:xfrm>
            <a:off x="2979300" y="1149663"/>
            <a:ext cx="3429800" cy="24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7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(EC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00" name="Google Shape;400;p47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402" name="Google Shape;402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9049" y="1273962"/>
            <a:ext cx="3167175" cy="2710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1217050"/>
            <a:ext cx="3167175" cy="2823949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7"/>
          <p:cNvSpPr txBox="1"/>
          <p:nvPr/>
        </p:nvSpPr>
        <p:spPr>
          <a:xfrm>
            <a:off x="2283300" y="4124125"/>
            <a:ext cx="42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26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Low Point Calibration for EC probe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8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(EC sensor)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10" name="Google Shape;410;p48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412" name="Google Shape;412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1216675"/>
            <a:ext cx="3260649" cy="293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6750" y="1301000"/>
            <a:ext cx="3260650" cy="2764759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8"/>
          <p:cNvSpPr txBox="1"/>
          <p:nvPr/>
        </p:nvSpPr>
        <p:spPr>
          <a:xfrm>
            <a:off x="2601350" y="4263025"/>
            <a:ext cx="373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27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High Point Calibration for EC probe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9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pH and Nutrient Level (EC) (Current Approach)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20" name="Google Shape;420;p49"/>
          <p:cNvSpPr txBox="1"/>
          <p:nvPr/>
        </p:nvSpPr>
        <p:spPr>
          <a:xfrm>
            <a:off x="311700" y="3961150"/>
            <a:ext cx="4776900" cy="53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100" dirty="0">
                <a:solidFill>
                  <a:schemeClr val="dk1"/>
                </a:solidFill>
              </a:rPr>
              <a:t>28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 Front View of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Acid/Base and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Nutrient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Dosing System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49"/>
          <p:cNvSpPr txBox="1">
            <a:spLocks noGrp="1"/>
          </p:cNvSpPr>
          <p:nvPr>
            <p:ph type="sldNum" idx="12"/>
          </p:nvPr>
        </p:nvSpPr>
        <p:spPr>
          <a:xfrm>
            <a:off x="8472458" y="4519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422" name="Google Shape;422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8600" y="1178126"/>
            <a:ext cx="3511654" cy="26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8575" y="1190600"/>
            <a:ext cx="3478374" cy="260875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9"/>
          <p:cNvSpPr txBox="1"/>
          <p:nvPr/>
        </p:nvSpPr>
        <p:spPr>
          <a:xfrm>
            <a:off x="4893200" y="3961150"/>
            <a:ext cx="4776900" cy="53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100" dirty="0">
                <a:solidFill>
                  <a:schemeClr val="dk1"/>
                </a:solidFill>
              </a:rPr>
              <a:t>29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 Top View of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Acid/Base and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Nutrient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Dosing System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Overview</a:t>
            </a:r>
            <a:endParaRPr/>
          </a:p>
        </p:txBody>
      </p:sp>
      <p:pic>
        <p:nvPicPr>
          <p:cNvPr id="113" name="Google Shape;11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4200" y="1180725"/>
            <a:ext cx="6415599" cy="348742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6"/>
          <p:cNvSpPr txBox="1"/>
          <p:nvPr/>
        </p:nvSpPr>
        <p:spPr>
          <a:xfrm>
            <a:off x="1559500" y="4668150"/>
            <a:ext cx="641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1: Simplified outline of the system illustrating the flow of nutrient solution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0"/>
          <p:cNvSpPr txBox="1">
            <a:spLocks noGrp="1"/>
          </p:cNvSpPr>
          <p:nvPr>
            <p:ph type="title"/>
          </p:nvPr>
        </p:nvSpPr>
        <p:spPr>
          <a:xfrm>
            <a:off x="166700" y="296400"/>
            <a:ext cx="866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pH and Nutrient Level (EC) (Previous Approach)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30" name="Google Shape;430;p50"/>
          <p:cNvSpPr txBox="1">
            <a:spLocks noGrp="1"/>
          </p:cNvSpPr>
          <p:nvPr>
            <p:ph type="sldNum" idx="12"/>
          </p:nvPr>
        </p:nvSpPr>
        <p:spPr>
          <a:xfrm>
            <a:off x="8472458" y="4519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431" name="Google Shape;431;p50"/>
          <p:cNvSpPr txBox="1"/>
          <p:nvPr/>
        </p:nvSpPr>
        <p:spPr>
          <a:xfrm>
            <a:off x="311700" y="3961150"/>
            <a:ext cx="4776900" cy="53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30:  Front View of Old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Dosing System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2" name="Google Shape;432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8600" y="1178126"/>
            <a:ext cx="3511654" cy="2633699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0"/>
          <p:cNvSpPr txBox="1"/>
          <p:nvPr/>
        </p:nvSpPr>
        <p:spPr>
          <a:xfrm>
            <a:off x="4572000" y="3988525"/>
            <a:ext cx="4776900" cy="53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31:  Top View of the new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Acid/Base and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Nutrient </a:t>
            </a: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Dosing System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4" name="Google Shape;434;p50"/>
          <p:cNvPicPr preferRelativeResize="0"/>
          <p:nvPr/>
        </p:nvPicPr>
        <p:blipFill rotWithShape="1">
          <a:blip r:embed="rId4">
            <a:alphaModFix/>
          </a:blip>
          <a:srcRect l="40772" t="25898" r="36814" b="15689"/>
          <a:stretch/>
        </p:blipFill>
        <p:spPr>
          <a:xfrm>
            <a:off x="1136100" y="932237"/>
            <a:ext cx="1513176" cy="29657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5" name="Google Shape;435;p50"/>
          <p:cNvCxnSpPr/>
          <p:nvPr/>
        </p:nvCxnSpPr>
        <p:spPr>
          <a:xfrm rot="10800000" flipH="1">
            <a:off x="1862925" y="3138675"/>
            <a:ext cx="1152000" cy="199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6" name="Google Shape;436;p50"/>
          <p:cNvSpPr txBox="1"/>
          <p:nvPr/>
        </p:nvSpPr>
        <p:spPr>
          <a:xfrm>
            <a:off x="3014923" y="2870400"/>
            <a:ext cx="111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Submersible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Water Pump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7" name="Google Shape;437;p50"/>
          <p:cNvCxnSpPr/>
          <p:nvPr/>
        </p:nvCxnSpPr>
        <p:spPr>
          <a:xfrm rot="10800000">
            <a:off x="4476800" y="1964950"/>
            <a:ext cx="1207200" cy="343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8" name="Google Shape;438;p50"/>
          <p:cNvSpPr txBox="1"/>
          <p:nvPr/>
        </p:nvSpPr>
        <p:spPr>
          <a:xfrm>
            <a:off x="3214188" y="1748150"/>
            <a:ext cx="1357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Vaccum Pump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1"/>
          <p:cNvSpPr txBox="1"/>
          <p:nvPr/>
        </p:nvSpPr>
        <p:spPr>
          <a:xfrm>
            <a:off x="7190375" y="2802050"/>
            <a:ext cx="13845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Raspberry Pi 4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51"/>
          <p:cNvSpPr txBox="1">
            <a:spLocks noGrp="1"/>
          </p:cNvSpPr>
          <p:nvPr>
            <p:ph type="title"/>
          </p:nvPr>
        </p:nvSpPr>
        <p:spPr>
          <a:xfrm>
            <a:off x="311700" y="256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Control Unit</a:t>
            </a:r>
            <a:endParaRPr/>
          </a:p>
        </p:txBody>
      </p:sp>
      <p:sp>
        <p:nvSpPr>
          <p:cNvPr id="445" name="Google Shape;445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446" name="Google Shape;446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2947964" y="512362"/>
            <a:ext cx="3248049" cy="4330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7" name="Google Shape;447;p51"/>
          <p:cNvCxnSpPr/>
          <p:nvPr/>
        </p:nvCxnSpPr>
        <p:spPr>
          <a:xfrm flipH="1">
            <a:off x="1736175" y="3227425"/>
            <a:ext cx="1145700" cy="2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8" name="Google Shape;448;p51"/>
          <p:cNvCxnSpPr/>
          <p:nvPr/>
        </p:nvCxnSpPr>
        <p:spPr>
          <a:xfrm rot="10800000">
            <a:off x="1773725" y="1826800"/>
            <a:ext cx="2092500" cy="492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9" name="Google Shape;449;p51"/>
          <p:cNvCxnSpPr/>
          <p:nvPr/>
        </p:nvCxnSpPr>
        <p:spPr>
          <a:xfrm>
            <a:off x="5761525" y="2948325"/>
            <a:ext cx="1539600" cy="44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50" name="Google Shape;450;p51"/>
          <p:cNvSpPr txBox="1"/>
          <p:nvPr/>
        </p:nvSpPr>
        <p:spPr>
          <a:xfrm>
            <a:off x="590475" y="2982625"/>
            <a:ext cx="11457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Arduino Mega for Actuation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51"/>
          <p:cNvSpPr txBox="1"/>
          <p:nvPr/>
        </p:nvSpPr>
        <p:spPr>
          <a:xfrm>
            <a:off x="856300" y="1529075"/>
            <a:ext cx="11457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Sensor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Board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51"/>
          <p:cNvSpPr txBox="1"/>
          <p:nvPr/>
        </p:nvSpPr>
        <p:spPr>
          <a:xfrm>
            <a:off x="2140750" y="4375275"/>
            <a:ext cx="596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32: Control Unit showing the connections be</a:t>
            </a:r>
            <a:r>
              <a:rPr lang="en" dirty="0"/>
              <a:t>tween the Raspberry Pi, the Arduino Mega and Arduino Nano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2"/>
          <p:cNvSpPr txBox="1">
            <a:spLocks noGrp="1"/>
          </p:cNvSpPr>
          <p:nvPr>
            <p:ph type="title"/>
          </p:nvPr>
        </p:nvSpPr>
        <p:spPr>
          <a:xfrm>
            <a:off x="311700" y="31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Growth Module</a:t>
            </a:r>
            <a:endParaRPr/>
          </a:p>
        </p:txBody>
      </p:sp>
      <p:sp>
        <p:nvSpPr>
          <p:cNvPr id="458" name="Google Shape;458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459" name="Google Shape;459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1200" y="1340525"/>
            <a:ext cx="4208701" cy="3156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0" name="Google Shape;460;p52"/>
          <p:cNvCxnSpPr/>
          <p:nvPr/>
        </p:nvCxnSpPr>
        <p:spPr>
          <a:xfrm rot="10800000" flipH="1">
            <a:off x="3657150" y="1101225"/>
            <a:ext cx="454200" cy="1207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1" name="Google Shape;461;p52"/>
          <p:cNvCxnSpPr/>
          <p:nvPr/>
        </p:nvCxnSpPr>
        <p:spPr>
          <a:xfrm rot="10800000">
            <a:off x="4476700" y="1090075"/>
            <a:ext cx="708900" cy="1240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62" name="Google Shape;462;p52"/>
          <p:cNvSpPr txBox="1"/>
          <p:nvPr/>
        </p:nvSpPr>
        <p:spPr>
          <a:xfrm>
            <a:off x="3802200" y="718950"/>
            <a:ext cx="14067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Grow Lights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52"/>
          <p:cNvSpPr txBox="1"/>
          <p:nvPr/>
        </p:nvSpPr>
        <p:spPr>
          <a:xfrm>
            <a:off x="2228475" y="4574625"/>
            <a:ext cx="5088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33: Top view of Grow Lights bolted </a:t>
            </a:r>
            <a:r>
              <a:rPr lang="en" dirty="0"/>
              <a:t>on the underside of the lid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3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Water Temperature (Old)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69" name="Google Shape;4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470" name="Google Shape;470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2056" y="1419731"/>
            <a:ext cx="3394002" cy="25455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1" name="Google Shape;471;p53"/>
          <p:cNvCxnSpPr>
            <a:endCxn id="472" idx="1"/>
          </p:cNvCxnSpPr>
          <p:nvPr/>
        </p:nvCxnSpPr>
        <p:spPr>
          <a:xfrm rot="10800000" flipH="1">
            <a:off x="4119206" y="929043"/>
            <a:ext cx="1769700" cy="1747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2" name="Google Shape;472;p53"/>
          <p:cNvSpPr txBox="1"/>
          <p:nvPr/>
        </p:nvSpPr>
        <p:spPr>
          <a:xfrm>
            <a:off x="5888906" y="728943"/>
            <a:ext cx="207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Aluminium Water Block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3" name="Google Shape;473;p53"/>
          <p:cNvCxnSpPr>
            <a:endCxn id="474" idx="1"/>
          </p:cNvCxnSpPr>
          <p:nvPr/>
        </p:nvCxnSpPr>
        <p:spPr>
          <a:xfrm>
            <a:off x="4160406" y="3271218"/>
            <a:ext cx="2248500" cy="7689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5" name="Google Shape;475;p53"/>
          <p:cNvCxnSpPr/>
          <p:nvPr/>
        </p:nvCxnSpPr>
        <p:spPr>
          <a:xfrm rot="10800000" flipH="1">
            <a:off x="5098731" y="2316718"/>
            <a:ext cx="872400" cy="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6" name="Google Shape;476;p53"/>
          <p:cNvCxnSpPr/>
          <p:nvPr/>
        </p:nvCxnSpPr>
        <p:spPr>
          <a:xfrm flipH="1">
            <a:off x="5058681" y="3046268"/>
            <a:ext cx="952500" cy="159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7" name="Google Shape;477;p53"/>
          <p:cNvSpPr txBox="1"/>
          <p:nvPr/>
        </p:nvSpPr>
        <p:spPr>
          <a:xfrm>
            <a:off x="6436069" y="1197543"/>
            <a:ext cx="873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Peltier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53"/>
          <p:cNvSpPr txBox="1"/>
          <p:nvPr/>
        </p:nvSpPr>
        <p:spPr>
          <a:xfrm>
            <a:off x="5192756" y="1630605"/>
            <a:ext cx="873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Cold Water Flow Out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53"/>
          <p:cNvSpPr txBox="1"/>
          <p:nvPr/>
        </p:nvSpPr>
        <p:spPr>
          <a:xfrm>
            <a:off x="5326006" y="2988869"/>
            <a:ext cx="873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Warm Water Flow In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53"/>
          <p:cNvSpPr txBox="1"/>
          <p:nvPr/>
        </p:nvSpPr>
        <p:spPr>
          <a:xfrm>
            <a:off x="6408906" y="3840018"/>
            <a:ext cx="146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Heat Sink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53"/>
          <p:cNvSpPr txBox="1"/>
          <p:nvPr/>
        </p:nvSpPr>
        <p:spPr>
          <a:xfrm>
            <a:off x="6121406" y="4249018"/>
            <a:ext cx="114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Cooling Fan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53"/>
          <p:cNvSpPr txBox="1"/>
          <p:nvPr/>
        </p:nvSpPr>
        <p:spPr>
          <a:xfrm>
            <a:off x="2602881" y="4040118"/>
            <a:ext cx="3947100" cy="763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200" dirty="0">
                <a:solidFill>
                  <a:schemeClr val="dk1"/>
                </a:solidFill>
              </a:rPr>
              <a:t>34</a:t>
            </a:r>
            <a:r>
              <a:rPr lang="en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view of Thermoelectric Peltier Module-based Water Cooler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4"/>
          <p:cNvSpPr txBox="1">
            <a:spLocks noGrp="1"/>
          </p:cNvSpPr>
          <p:nvPr>
            <p:ph type="title"/>
          </p:nvPr>
        </p:nvSpPr>
        <p:spPr>
          <a:xfrm>
            <a:off x="311688" y="152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Water Temperature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487" name="Google Shape;487;p54"/>
          <p:cNvSpPr txBox="1"/>
          <p:nvPr/>
        </p:nvSpPr>
        <p:spPr>
          <a:xfrm>
            <a:off x="106050" y="4385150"/>
            <a:ext cx="61428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35: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Hailea HS-28A Aquarium Chiller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800" y="938488"/>
            <a:ext cx="2532948" cy="337727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54"/>
          <p:cNvSpPr txBox="1"/>
          <p:nvPr/>
        </p:nvSpPr>
        <p:spPr>
          <a:xfrm>
            <a:off x="3247350" y="2207875"/>
            <a:ext cx="149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Hailea HS-28A 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Aquarium Chiller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0" name="Google Shape;490;p54"/>
          <p:cNvCxnSpPr>
            <a:endCxn id="489" idx="1"/>
          </p:cNvCxnSpPr>
          <p:nvPr/>
        </p:nvCxnSpPr>
        <p:spPr>
          <a:xfrm rot="10800000" flipH="1">
            <a:off x="1641450" y="2494225"/>
            <a:ext cx="1605900" cy="2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91" name="Google Shape;491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11700" y="1021500"/>
            <a:ext cx="2542236" cy="331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2" name="Google Shape;492;p54"/>
          <p:cNvCxnSpPr/>
          <p:nvPr/>
        </p:nvCxnSpPr>
        <p:spPr>
          <a:xfrm rot="10800000">
            <a:off x="5307525" y="3703675"/>
            <a:ext cx="22704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93" name="Google Shape;493;p54"/>
          <p:cNvSpPr txBox="1"/>
          <p:nvPr/>
        </p:nvSpPr>
        <p:spPr>
          <a:xfrm>
            <a:off x="4089225" y="3417325"/>
            <a:ext cx="121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Water Pump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Chiller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54"/>
          <p:cNvSpPr txBox="1"/>
          <p:nvPr/>
        </p:nvSpPr>
        <p:spPr>
          <a:xfrm>
            <a:off x="5829425" y="4490400"/>
            <a:ext cx="61428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36: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Water Pump for Chiller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5"/>
          <p:cNvSpPr txBox="1">
            <a:spLocks noGrp="1"/>
          </p:cNvSpPr>
          <p:nvPr>
            <p:ph type="title"/>
          </p:nvPr>
        </p:nvSpPr>
        <p:spPr>
          <a:xfrm>
            <a:off x="311688" y="152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Water Temperature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00" name="Google Shape;500;p55"/>
          <p:cNvSpPr txBox="1"/>
          <p:nvPr/>
        </p:nvSpPr>
        <p:spPr>
          <a:xfrm>
            <a:off x="1664375" y="4524475"/>
            <a:ext cx="55716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37: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Concede Box Containing the Nutrient Container Module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1" name="Google Shape;501;p55"/>
          <p:cNvPicPr preferRelativeResize="0"/>
          <p:nvPr/>
        </p:nvPicPr>
        <p:blipFill rotWithShape="1">
          <a:blip r:embed="rId3">
            <a:alphaModFix/>
          </a:blip>
          <a:srcRect l="13270" t="49155" r="15229" b="11838"/>
          <a:stretch/>
        </p:blipFill>
        <p:spPr>
          <a:xfrm>
            <a:off x="1786200" y="770625"/>
            <a:ext cx="5098249" cy="370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6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Air Temperature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07" name="Google Shape;507;p56"/>
          <p:cNvSpPr txBox="1"/>
          <p:nvPr/>
        </p:nvSpPr>
        <p:spPr>
          <a:xfrm>
            <a:off x="5722638" y="4444900"/>
            <a:ext cx="3207900" cy="79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38.</a:t>
            </a:r>
            <a:r>
              <a:rPr lang="en" sz="1300" dirty="0">
                <a:solidFill>
                  <a:schemeClr val="dk1"/>
                </a:solidFill>
              </a:rPr>
              <a:t>2</a:t>
            </a: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view of Air Cooling System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8" name="Google Shape;508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150" y="1476700"/>
            <a:ext cx="3385344" cy="25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82901" y="968875"/>
            <a:ext cx="2487375" cy="331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0" name="Google Shape;510;p56"/>
          <p:cNvCxnSpPr/>
          <p:nvPr/>
        </p:nvCxnSpPr>
        <p:spPr>
          <a:xfrm rot="10800000" flipH="1">
            <a:off x="1530650" y="1477450"/>
            <a:ext cx="2746800" cy="1107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1" name="Google Shape;511;p56"/>
          <p:cNvSpPr txBox="1"/>
          <p:nvPr/>
        </p:nvSpPr>
        <p:spPr>
          <a:xfrm>
            <a:off x="4277450" y="1154750"/>
            <a:ext cx="119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CPU Cooler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2" name="Google Shape;512;p56"/>
          <p:cNvCxnSpPr/>
          <p:nvPr/>
        </p:nvCxnSpPr>
        <p:spPr>
          <a:xfrm rot="10800000">
            <a:off x="5385050" y="1455275"/>
            <a:ext cx="2358900" cy="509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3" name="Google Shape;513;p56"/>
          <p:cNvCxnSpPr/>
          <p:nvPr/>
        </p:nvCxnSpPr>
        <p:spPr>
          <a:xfrm rot="10800000">
            <a:off x="5096875" y="1554950"/>
            <a:ext cx="2503200" cy="2204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4" name="Google Shape;514;p56"/>
          <p:cNvCxnSpPr/>
          <p:nvPr/>
        </p:nvCxnSpPr>
        <p:spPr>
          <a:xfrm>
            <a:off x="2283775" y="2717950"/>
            <a:ext cx="1816500" cy="1107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5" name="Google Shape;515;p56"/>
          <p:cNvCxnSpPr/>
          <p:nvPr/>
        </p:nvCxnSpPr>
        <p:spPr>
          <a:xfrm>
            <a:off x="2616050" y="2418900"/>
            <a:ext cx="1517400" cy="332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6" name="Google Shape;516;p56"/>
          <p:cNvSpPr txBox="1"/>
          <p:nvPr/>
        </p:nvSpPr>
        <p:spPr>
          <a:xfrm>
            <a:off x="4007125" y="2479650"/>
            <a:ext cx="124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Connector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Board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56"/>
          <p:cNvSpPr txBox="1"/>
          <p:nvPr/>
        </p:nvSpPr>
        <p:spPr>
          <a:xfrm>
            <a:off x="4007125" y="3604000"/>
            <a:ext cx="970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Peltier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56"/>
          <p:cNvSpPr txBox="1"/>
          <p:nvPr/>
        </p:nvSpPr>
        <p:spPr>
          <a:xfrm>
            <a:off x="311700" y="4176700"/>
            <a:ext cx="3781500" cy="568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38</a:t>
            </a:r>
            <a:r>
              <a:rPr lang="en" sz="1300" dirty="0">
                <a:solidFill>
                  <a:schemeClr val="dk1"/>
                </a:solidFill>
              </a:rPr>
              <a:t>.1</a:t>
            </a: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Isometric view of Air Cooling System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Automated AC Power Supply</a:t>
            </a:r>
            <a:endParaRPr/>
          </a:p>
        </p:txBody>
      </p:sp>
      <p:sp>
        <p:nvSpPr>
          <p:cNvPr id="524" name="Google Shape;524;p57"/>
          <p:cNvSpPr txBox="1">
            <a:spLocks noGrp="1"/>
          </p:cNvSpPr>
          <p:nvPr>
            <p:ph type="body" idx="1"/>
          </p:nvPr>
        </p:nvSpPr>
        <p:spPr>
          <a:xfrm>
            <a:off x="3745750" y="1152475"/>
            <a:ext cx="5086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Grow Lights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Water Chiller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Water Pump for Chiller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5" name="Google Shape;525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526" name="Google Shape;526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945" y="1152475"/>
            <a:ext cx="2433850" cy="3245148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57"/>
          <p:cNvSpPr txBox="1"/>
          <p:nvPr/>
        </p:nvSpPr>
        <p:spPr>
          <a:xfrm>
            <a:off x="634675" y="4532375"/>
            <a:ext cx="49278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39: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Automated Multiplug using a 4-channel 12V relay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8"/>
          <p:cNvSpPr txBox="1">
            <a:spLocks noGrp="1"/>
          </p:cNvSpPr>
          <p:nvPr>
            <p:ph type="title"/>
          </p:nvPr>
        </p:nvSpPr>
        <p:spPr>
          <a:xfrm>
            <a:off x="311700" y="35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DC Power Supply</a:t>
            </a:r>
            <a:endParaRPr/>
          </a:p>
        </p:txBody>
      </p:sp>
      <p:sp>
        <p:nvSpPr>
          <p:cNvPr id="533" name="Google Shape;533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534" name="Google Shape;534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4525" y="1106325"/>
            <a:ext cx="2471324" cy="3295099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58"/>
          <p:cNvSpPr txBox="1"/>
          <p:nvPr/>
        </p:nvSpPr>
        <p:spPr>
          <a:xfrm>
            <a:off x="1702075" y="4490025"/>
            <a:ext cx="600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 40: Switched-</a:t>
            </a:r>
            <a:r>
              <a:rPr lang="en" dirty="0"/>
              <a:t>Mode Power Supply (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SMPS</a:t>
            </a:r>
            <a:r>
              <a:rPr lang="en" dirty="0"/>
              <a:t>)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12V - 30A Power Supply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6" name="Google Shape;536;p58"/>
          <p:cNvCxnSpPr/>
          <p:nvPr/>
        </p:nvCxnSpPr>
        <p:spPr>
          <a:xfrm rot="10800000" flipH="1">
            <a:off x="4277400" y="3083325"/>
            <a:ext cx="2359200" cy="875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37" name="Google Shape;537;p58"/>
          <p:cNvCxnSpPr/>
          <p:nvPr/>
        </p:nvCxnSpPr>
        <p:spPr>
          <a:xfrm rot="10800000" flipH="1">
            <a:off x="4055875" y="3404625"/>
            <a:ext cx="1728000" cy="952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8" name="Google Shape;538;p58"/>
          <p:cNvSpPr txBox="1"/>
          <p:nvPr/>
        </p:nvSpPr>
        <p:spPr>
          <a:xfrm>
            <a:off x="6514675" y="2754400"/>
            <a:ext cx="158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Peltier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Connection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9"/>
          <p:cNvSpPr txBox="1">
            <a:spLocks noGrp="1"/>
          </p:cNvSpPr>
          <p:nvPr>
            <p:ph type="title"/>
          </p:nvPr>
        </p:nvSpPr>
        <p:spPr>
          <a:xfrm>
            <a:off x="311700" y="289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Monitoring Sensor Reading</a:t>
            </a:r>
            <a:endParaRPr/>
          </a:p>
        </p:txBody>
      </p:sp>
      <p:sp>
        <p:nvSpPr>
          <p:cNvPr id="544" name="Google Shape;544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545" name="Google Shape;545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0400" y="1505025"/>
            <a:ext cx="3666998" cy="206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1505025"/>
            <a:ext cx="4225706" cy="20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9"/>
          <p:cNvSpPr txBox="1"/>
          <p:nvPr/>
        </p:nvSpPr>
        <p:spPr>
          <a:xfrm>
            <a:off x="223100" y="3728575"/>
            <a:ext cx="4776900" cy="1076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100" dirty="0">
                <a:solidFill>
                  <a:schemeClr val="dk1"/>
                </a:solidFill>
              </a:rPr>
              <a:t>41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Web-based dashboard showing the visualizations from ThingSpeak from sensor data logged by the Raspberry Pi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59"/>
          <p:cNvSpPr txBox="1"/>
          <p:nvPr/>
        </p:nvSpPr>
        <p:spPr>
          <a:xfrm>
            <a:off x="4367100" y="3728563"/>
            <a:ext cx="4776900" cy="142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100" dirty="0">
                <a:solidFill>
                  <a:schemeClr val="dk1"/>
                </a:solidFill>
              </a:rPr>
              <a:t>42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Web-based dashboard showing the widgets from ThingSpeak from sensor data </a:t>
            </a:r>
            <a:r>
              <a:rPr lang="en" sz="1100" dirty="0">
                <a:solidFill>
                  <a:schemeClr val="dk1"/>
                </a:solidFill>
              </a:rPr>
              <a:t>logged by the Raspberry Pi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/>
          <p:nvPr/>
        </p:nvSpPr>
        <p:spPr>
          <a:xfrm>
            <a:off x="1096358" y="4737111"/>
            <a:ext cx="73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2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Block diagram for communication between microcontrollers and the central server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title"/>
          </p:nvPr>
        </p:nvSpPr>
        <p:spPr>
          <a:xfrm>
            <a:off x="256875" y="3572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8888"/>
              <a:buFont typeface="Arial"/>
              <a:buNone/>
            </a:pPr>
            <a:r>
              <a:rPr lang="en" sz="2500"/>
              <a:t>Nutrient Solution Container Module</a:t>
            </a:r>
            <a:endParaRPr sz="2500"/>
          </a:p>
        </p:txBody>
      </p:sp>
      <p:pic>
        <p:nvPicPr>
          <p:cNvPr id="123" name="Google Shape;12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2956" y="1082375"/>
            <a:ext cx="7704034" cy="342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79419" y="-1248082"/>
            <a:ext cx="226093" cy="110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7" descr="A picture containing cable, plastic, medical equipmen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19816" y="3808966"/>
            <a:ext cx="920054" cy="613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7" descr="A picture containing electrical wiring, connector, cable, electrical supply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11128" y="4318497"/>
            <a:ext cx="792762" cy="442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7" descr="A black device with a cord and a pink ball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6875" y="2542959"/>
            <a:ext cx="839483" cy="663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7" descr="12V DC Mini Water Pump – Naba Tech Shop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07641" y="1735925"/>
            <a:ext cx="688717" cy="688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262513" y="4064431"/>
            <a:ext cx="1312679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7" descr="Ultrasonic Sonar Sensor HC SCR04 - HTE Babgladesh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888227" y="957368"/>
            <a:ext cx="1042101" cy="104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7" descr="A rectangular electronic device with a screen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5400000">
            <a:off x="1892100" y="1082577"/>
            <a:ext cx="846404" cy="634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7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240255" y="3742336"/>
            <a:ext cx="920055" cy="920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0"/>
          <p:cNvSpPr txBox="1">
            <a:spLocks noGrp="1"/>
          </p:cNvSpPr>
          <p:nvPr>
            <p:ph type="title"/>
          </p:nvPr>
        </p:nvSpPr>
        <p:spPr>
          <a:xfrm>
            <a:off x="311700" y="301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Collecting Data</a:t>
            </a:r>
            <a:endParaRPr/>
          </a:p>
        </p:txBody>
      </p:sp>
      <p:sp>
        <p:nvSpPr>
          <p:cNvPr id="554" name="Google Shape;554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555" name="Google Shape;555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3725" y="928588"/>
            <a:ext cx="5695767" cy="3553674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60"/>
          <p:cNvSpPr txBox="1"/>
          <p:nvPr/>
        </p:nvSpPr>
        <p:spPr>
          <a:xfrm>
            <a:off x="1596900" y="4537100"/>
            <a:ext cx="6334500" cy="95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sz="1300" dirty="0">
                <a:solidFill>
                  <a:schemeClr val="dk1"/>
                </a:solidFill>
              </a:rPr>
              <a:t>43</a:t>
            </a:r>
            <a:r>
              <a:rPr lang="en" sz="1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Sensor data logged by the Raspberry Pi being stored in Google Sheets</a:t>
            </a:r>
            <a:endParaRPr sz="13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69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3002" y="508755"/>
            <a:ext cx="3117996" cy="4407421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69"/>
          <p:cNvSpPr txBox="1"/>
          <p:nvPr/>
        </p:nvSpPr>
        <p:spPr>
          <a:xfrm>
            <a:off x="260866" y="227325"/>
            <a:ext cx="7023262" cy="38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7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Decision Making Flowchart</a:t>
            </a:r>
            <a:endParaRPr/>
          </a:p>
        </p:txBody>
      </p:sp>
      <p:sp>
        <p:nvSpPr>
          <p:cNvPr id="656" name="Google Shape;656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657" name="Google Shape;657;p69"/>
          <p:cNvSpPr txBox="1"/>
          <p:nvPr/>
        </p:nvSpPr>
        <p:spPr>
          <a:xfrm>
            <a:off x="6130998" y="4365285"/>
            <a:ext cx="2640600" cy="55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44: 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Flowchart of sensor system.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70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4016" y="517072"/>
            <a:ext cx="10726615" cy="1516253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71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8848" y="-4235793"/>
            <a:ext cx="10726615" cy="1516253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72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1939" y="-7299912"/>
            <a:ext cx="10726615" cy="1516253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73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9184" y="-11397126"/>
            <a:ext cx="11447585" cy="16181651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74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574324" y="-14755788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75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767754" y="-10342049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76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961183" y="-6965804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77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908433" y="-3794427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8888"/>
              <a:buFont typeface="Arial"/>
              <a:buNone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Growth Module</a:t>
            </a:r>
            <a:endParaRPr sz="2500"/>
          </a:p>
        </p:txBody>
      </p:sp>
      <p:pic>
        <p:nvPicPr>
          <p:cNvPr id="151" name="Google Shape;15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2575" y="1185813"/>
            <a:ext cx="5658849" cy="336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2175" y="3763525"/>
            <a:ext cx="1545625" cy="7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8"/>
          <p:cNvSpPr txBox="1"/>
          <p:nvPr/>
        </p:nvSpPr>
        <p:spPr>
          <a:xfrm>
            <a:off x="1032950" y="4530900"/>
            <a:ext cx="60468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Fig. </a:t>
            </a:r>
            <a:r>
              <a:rPr lang="en"/>
              <a:t>3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Block diagram for the Growth Module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91200" y="1087250"/>
            <a:ext cx="905748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58975" y="2702250"/>
            <a:ext cx="1942451" cy="7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65" name="Google Shape;165;p28" descr="DHT22 Digital Temperature &amp; Humidity Sensor DHT-22 AM230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36428" y="1147494"/>
            <a:ext cx="888322" cy="888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 descr="BH1750FVI Digital Light intensity Sensor Robotics Bangladesh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66119" y="1017724"/>
            <a:ext cx="936275" cy="93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 descr="Raspberry Pi's Camera Module 3 arrives with these big updates | ZDNE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97389" y="1987230"/>
            <a:ext cx="963699" cy="96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47801" y="-602630"/>
            <a:ext cx="285123" cy="7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 descr="Co2 Sensor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57287" y="994136"/>
            <a:ext cx="745308" cy="745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 rotWithShape="1">
          <a:blip r:embed="rId10">
            <a:alphaModFix/>
          </a:blip>
          <a:srcRect l="24012" t="10141" r="27361" b="53603"/>
          <a:stretch/>
        </p:blipFill>
        <p:spPr>
          <a:xfrm>
            <a:off x="1075804" y="2546841"/>
            <a:ext cx="57607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 descr="TEC1-12715 Heatsink Thermoelectric Cooler Cooling Peltier Plate Module - RC  GEAR B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95669" y="1727496"/>
            <a:ext cx="652083" cy="652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Google Shape;710;p78" descr="A diagram of a flowchar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2368" y="-4358337"/>
            <a:ext cx="13891847" cy="19636721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0"/>
          <p:cNvSpPr txBox="1">
            <a:spLocks noGrp="1"/>
          </p:cNvSpPr>
          <p:nvPr>
            <p:ph type="title"/>
          </p:nvPr>
        </p:nvSpPr>
        <p:spPr>
          <a:xfrm>
            <a:off x="200575" y="206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Experimental Demonstration of the System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725" name="Google Shape;725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8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731" name="Google Shape;731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Result (Testing the pH sensor)</a:t>
            </a:r>
            <a:endParaRPr/>
          </a:p>
        </p:txBody>
      </p:sp>
      <p:sp>
        <p:nvSpPr>
          <p:cNvPr id="737" name="Google Shape;737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738" name="Google Shape;738;p82"/>
          <p:cNvSpPr txBox="1"/>
          <p:nvPr/>
        </p:nvSpPr>
        <p:spPr>
          <a:xfrm>
            <a:off x="311700" y="3545473"/>
            <a:ext cx="42603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45: Serial Monitor readings from testing the pH sensor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9" name="Google Shape;739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063" y="1085849"/>
            <a:ext cx="3737986" cy="2324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82" descr="pH Calibration Solution 6.86 sachet | Growit Growshop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6371" y="1085849"/>
            <a:ext cx="2481917" cy="2507456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82"/>
          <p:cNvSpPr txBox="1"/>
          <p:nvPr/>
        </p:nvSpPr>
        <p:spPr>
          <a:xfrm>
            <a:off x="5508074" y="3561934"/>
            <a:ext cx="3324226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46: pH 6.86 buffer solution 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747" name="Google Shape;747;p83"/>
          <p:cNvSpPr txBox="1">
            <a:spLocks noGrp="1"/>
          </p:cNvSpPr>
          <p:nvPr>
            <p:ph type="title"/>
          </p:nvPr>
        </p:nvSpPr>
        <p:spPr>
          <a:xfrm>
            <a:off x="136225" y="137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Result (Testing the EC sensor)</a:t>
            </a:r>
            <a:endParaRPr/>
          </a:p>
        </p:txBody>
      </p:sp>
      <p:sp>
        <p:nvSpPr>
          <p:cNvPr id="748" name="Google Shape;748;p83"/>
          <p:cNvSpPr txBox="1"/>
          <p:nvPr/>
        </p:nvSpPr>
        <p:spPr>
          <a:xfrm>
            <a:off x="136225" y="3445831"/>
            <a:ext cx="5395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47: Serial Monitor readings from testing the EC sensor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83"/>
          <p:cNvSpPr txBox="1"/>
          <p:nvPr/>
        </p:nvSpPr>
        <p:spPr>
          <a:xfrm>
            <a:off x="4967781" y="3445831"/>
            <a:ext cx="383191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48: EC buffer solution of 1413 micro-siemens/cm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0" name="Google Shape;750;p83" descr="Calibration Solution EC 1413 / 20 m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50632" y="1016306"/>
            <a:ext cx="3327559" cy="23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419" y="774144"/>
            <a:ext cx="3902801" cy="2671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773" name="Google Shape;773;p86"/>
          <p:cNvSpPr txBox="1"/>
          <p:nvPr/>
        </p:nvSpPr>
        <p:spPr>
          <a:xfrm>
            <a:off x="298300" y="212750"/>
            <a:ext cx="81741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from the System after an interval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4" name="Google Shape;774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3150" y="756175"/>
            <a:ext cx="6666552" cy="3749925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86"/>
          <p:cNvSpPr txBox="1"/>
          <p:nvPr/>
        </p:nvSpPr>
        <p:spPr>
          <a:xfrm>
            <a:off x="758925" y="4720175"/>
            <a:ext cx="7380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49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Visualizations from the sensor data collected by the system </a:t>
            </a: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after a time interval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781" name="Google Shape;781;p87"/>
          <p:cNvSpPr txBox="1"/>
          <p:nvPr/>
        </p:nvSpPr>
        <p:spPr>
          <a:xfrm>
            <a:off x="298300" y="212750"/>
            <a:ext cx="81741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from the System after an interval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2" name="Google Shape;782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4111" y="704988"/>
            <a:ext cx="6980076" cy="3733526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87"/>
          <p:cNvSpPr txBox="1"/>
          <p:nvPr/>
        </p:nvSpPr>
        <p:spPr>
          <a:xfrm>
            <a:off x="572475" y="4720175"/>
            <a:ext cx="7899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50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Update Values from the sensor data collected by the </a:t>
            </a:r>
            <a:r>
              <a:rPr lang="en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Raspberry Pi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after a time interval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Google Sheet Spreadsheet updates</a:t>
            </a:r>
            <a:endParaRPr/>
          </a:p>
        </p:txBody>
      </p:sp>
      <p:sp>
        <p:nvSpPr>
          <p:cNvPr id="789" name="Google Shape;789;p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pic>
        <p:nvPicPr>
          <p:cNvPr id="790" name="Google Shape;790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9650" y="1017725"/>
            <a:ext cx="5565126" cy="34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88"/>
          <p:cNvSpPr txBox="1"/>
          <p:nvPr/>
        </p:nvSpPr>
        <p:spPr>
          <a:xfrm>
            <a:off x="364100" y="4489875"/>
            <a:ext cx="8313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 dirty="0"/>
              <a:t>51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The Google Sheet spreadsheet showing the sensor data logged by the Raspberry Pi since system startup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797" name="Google Shape;797;p89"/>
          <p:cNvSpPr txBox="1">
            <a:spLocks noGrp="1"/>
          </p:cNvSpPr>
          <p:nvPr>
            <p:ph type="title"/>
          </p:nvPr>
        </p:nvSpPr>
        <p:spPr>
          <a:xfrm>
            <a:off x="136225" y="137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798" name="Google Shape;798;p89"/>
          <p:cNvSpPr txBox="1"/>
          <p:nvPr/>
        </p:nvSpPr>
        <p:spPr>
          <a:xfrm>
            <a:off x="316082" y="3915861"/>
            <a:ext cx="5395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52: Serial Monitor readings from testing the sensors.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0" name="Google Shape;800;p89"/>
          <p:cNvPicPr preferRelativeResize="0"/>
          <p:nvPr/>
        </p:nvPicPr>
        <p:blipFill rotWithShape="1">
          <a:blip r:embed="rId3">
            <a:alphaModFix/>
          </a:blip>
          <a:srcRect b="28458"/>
          <a:stretch/>
        </p:blipFill>
        <p:spPr>
          <a:xfrm>
            <a:off x="4634552" y="2239503"/>
            <a:ext cx="4373223" cy="664493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89"/>
          <p:cNvSpPr txBox="1"/>
          <p:nvPr/>
        </p:nvSpPr>
        <p:spPr>
          <a:xfrm>
            <a:off x="4571998" y="3915861"/>
            <a:ext cx="4373223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Table </a:t>
            </a:r>
            <a:r>
              <a:rPr lang="en" sz="1200" dirty="0"/>
              <a:t>1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Serial Monitor readings from testing the sensors [1]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0C6EB4-3F65-C85E-299E-D9A3AE747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25" y="1316978"/>
            <a:ext cx="4349136" cy="232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6225" y="4572000"/>
            <a:ext cx="88089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[1] C. S. Dr. Melissa </a:t>
            </a:r>
            <a:r>
              <a:rPr lang="en-US" sz="1050" dirty="0" err="1">
                <a:solidFill>
                  <a:schemeClr val="tx1"/>
                </a:solidFill>
              </a:rPr>
              <a:t>Brechner</a:t>
            </a:r>
            <a:r>
              <a:rPr lang="en-US" sz="1050" dirty="0">
                <a:solidFill>
                  <a:schemeClr val="tx1"/>
                </a:solidFill>
              </a:rPr>
              <a:t>, Dr. A.J. Both, Hydroponic Lettuce Handbook. New York, USA: Cornell University Controlled Environment Agriculture Program, 2013.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9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/>
              <a:t>Expected Work To Be Done</a:t>
            </a:r>
            <a:endParaRPr sz="2500"/>
          </a:p>
        </p:txBody>
      </p:sp>
      <p:sp>
        <p:nvSpPr>
          <p:cNvPr id="860" name="Google Shape;860;p9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>
            <a:spLocks noGrp="1"/>
          </p:cNvSpPr>
          <p:nvPr>
            <p:ph type="title"/>
          </p:nvPr>
        </p:nvSpPr>
        <p:spPr>
          <a:xfrm>
            <a:off x="258122" y="3029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Control System</a:t>
            </a:r>
            <a:endParaRPr/>
          </a:p>
        </p:txBody>
      </p:sp>
      <p:sp>
        <p:nvSpPr>
          <p:cNvPr id="189" name="Google Shape;18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 rotWithShape="1">
          <a:blip r:embed="rId3">
            <a:alphaModFix/>
          </a:blip>
          <a:srcRect t="3376" b="2239"/>
          <a:stretch/>
        </p:blipFill>
        <p:spPr>
          <a:xfrm>
            <a:off x="1078707" y="875606"/>
            <a:ext cx="7158037" cy="374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77127" y="1858680"/>
            <a:ext cx="257333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2240" y="1858679"/>
            <a:ext cx="1282700" cy="1047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34940" y="2324099"/>
            <a:ext cx="1514475" cy="536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2440881">
            <a:off x="5124957" y="2962827"/>
            <a:ext cx="650262" cy="14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67586" y="3195674"/>
            <a:ext cx="1067354" cy="554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2240" y="3750652"/>
            <a:ext cx="877689" cy="33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07277" y="3974144"/>
            <a:ext cx="327183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59627" y="2861044"/>
            <a:ext cx="257333" cy="889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95103" y="3189619"/>
            <a:ext cx="1067354" cy="58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9415" y="2324100"/>
            <a:ext cx="1359058" cy="536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77127" y="1392848"/>
            <a:ext cx="257333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48115" y="1414838"/>
            <a:ext cx="2275520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9332" y="1471322"/>
            <a:ext cx="257333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28673" y="1676296"/>
            <a:ext cx="257333" cy="647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23706" y="3974144"/>
            <a:ext cx="1545625" cy="7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9"/>
          <p:cNvSpPr txBox="1"/>
          <p:nvPr/>
        </p:nvSpPr>
        <p:spPr>
          <a:xfrm>
            <a:off x="1011150" y="4572975"/>
            <a:ext cx="61635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4: Block Diagram illustrating the IoT framework running on the system 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/>
              <a:t>Expected Work To Be Done</a:t>
            </a:r>
            <a:endParaRPr sz="2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866" name="Google Shape;866;p98"/>
          <p:cNvSpPr txBox="1">
            <a:spLocks noGrp="1"/>
          </p:cNvSpPr>
          <p:nvPr>
            <p:ph type="body" idx="1"/>
          </p:nvPr>
        </p:nvSpPr>
        <p:spPr>
          <a:xfrm>
            <a:off x="311700" y="1343475"/>
            <a:ext cx="8520600" cy="3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34327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Adding CO2 cylinders to  Growth Module (GM) as a CO2 source</a:t>
            </a:r>
            <a:endParaRPr>
              <a:solidFill>
                <a:schemeClr val="dk1"/>
              </a:solidFill>
            </a:endParaRPr>
          </a:p>
          <a:p>
            <a:pPr marL="457200" lvl="0" indent="-334327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Growing a batch of lettuce to test the system</a:t>
            </a:r>
            <a:endParaRPr>
              <a:solidFill>
                <a:schemeClr val="dk1"/>
              </a:solidFill>
            </a:endParaRPr>
          </a:p>
          <a:p>
            <a:pPr marL="457200" lvl="0" indent="-334327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Implementing an Xgboost-based decision-making system</a:t>
            </a:r>
            <a:endParaRPr>
              <a:solidFill>
                <a:schemeClr val="dk1"/>
              </a:solidFill>
            </a:endParaRPr>
          </a:p>
          <a:p>
            <a:pPr marL="457200" lvl="0" indent="-334327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Developing and controlling multiple Growth Modules (GMs) simultaneously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1946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67" name="Google Shape;867;p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9"/>
          <p:cNvSpPr txBox="1"/>
          <p:nvPr/>
        </p:nvSpPr>
        <p:spPr>
          <a:xfrm>
            <a:off x="260950" y="144500"/>
            <a:ext cx="8356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Timeline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99"/>
          <p:cNvSpPr txBox="1"/>
          <p:nvPr/>
        </p:nvSpPr>
        <p:spPr>
          <a:xfrm>
            <a:off x="2152800" y="4776425"/>
            <a:ext cx="48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53: Timeline for the different stages of the project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9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A39F4E4-935E-F2DB-E29A-3D2AD8627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897" y="713900"/>
            <a:ext cx="3200354" cy="409579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00"/>
          <p:cNvSpPr txBox="1">
            <a:spLocks noGrp="1"/>
          </p:cNvSpPr>
          <p:nvPr>
            <p:ph type="title" idx="4294967295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500"/>
              <a:t>Conclusion</a:t>
            </a:r>
            <a:endParaRPr sz="2500"/>
          </a:p>
        </p:txBody>
      </p:sp>
      <p:sp>
        <p:nvSpPr>
          <p:cNvPr id="908" name="Google Shape;908;p10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01"/>
          <p:cNvSpPr txBox="1">
            <a:spLocks noGrp="1"/>
          </p:cNvSpPr>
          <p:nvPr>
            <p:ph type="title"/>
          </p:nvPr>
        </p:nvSpPr>
        <p:spPr>
          <a:xfrm>
            <a:off x="311700" y="236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914" name="Google Shape;914;p101"/>
          <p:cNvSpPr txBox="1">
            <a:spLocks noGrp="1"/>
          </p:cNvSpPr>
          <p:nvPr>
            <p:ph type="body" idx="1"/>
          </p:nvPr>
        </p:nvSpPr>
        <p:spPr>
          <a:xfrm>
            <a:off x="267825" y="863550"/>
            <a:ext cx="8520600" cy="4100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This system will enable us to grow crops which would otherwise not grow in Bangladesh.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It will allow us to grow plants much faster than conventional soil-based farming.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Produce from this system will be free of pesticides and thus much healthier.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Our system will control more parameters than previous works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Thus far, we have implemented automation to monitor and control the pH, EC, Air Temperature, Water Temperature, Humidity and Light Cycle.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We implemented IoT to our system and developed a web-based dashboard to monitor the physical parameters remotely.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We plan on developing a decision making system based on X</a:t>
            </a:r>
            <a:r>
              <a:rPr lang="en-US" dirty="0">
                <a:solidFill>
                  <a:schemeClr val="dk1"/>
                </a:solidFill>
              </a:rPr>
              <a:t>g</a:t>
            </a:r>
            <a:r>
              <a:rPr lang="en" dirty="0">
                <a:solidFill>
                  <a:schemeClr val="dk1"/>
                </a:solidFill>
              </a:rPr>
              <a:t>boost while running multiple Growth Modules simultaneously.</a:t>
            </a:r>
            <a:endParaRPr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915" name="Google Shape;915;p10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1400" dirty="0">
                <a:solidFill>
                  <a:schemeClr val="tx1"/>
                </a:solidFill>
              </a:rPr>
              <a:t>[1] C. S. Dr. Melissa </a:t>
            </a:r>
            <a:r>
              <a:rPr lang="en-US" sz="1400" dirty="0" err="1">
                <a:solidFill>
                  <a:schemeClr val="tx1"/>
                </a:solidFill>
              </a:rPr>
              <a:t>Brechner</a:t>
            </a:r>
            <a:r>
              <a:rPr lang="en-US" sz="1400" dirty="0">
                <a:solidFill>
                  <a:schemeClr val="tx1"/>
                </a:solidFill>
              </a:rPr>
              <a:t>, Dr. A.J. Both, Hydroponic Lettuce Handbook. New York, USA: Cornell University Controlled Environment Agriculture Program, 2013.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4964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03"/>
          <p:cNvSpPr txBox="1">
            <a:spLocks noGrp="1"/>
          </p:cNvSpPr>
          <p:nvPr>
            <p:ph type="title"/>
          </p:nvPr>
        </p:nvSpPr>
        <p:spPr>
          <a:xfrm>
            <a:off x="404025" y="2285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928" name="Google Shape;928;p10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title"/>
          </p:nvPr>
        </p:nvSpPr>
        <p:spPr>
          <a:xfrm>
            <a:off x="311700" y="11523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Overview for scaled system</a:t>
            </a:r>
            <a:endParaRPr/>
          </a:p>
        </p:txBody>
      </p:sp>
      <p:sp>
        <p:nvSpPr>
          <p:cNvPr id="212" name="Google Shape;212;p30"/>
          <p:cNvSpPr txBox="1"/>
          <p:nvPr/>
        </p:nvSpPr>
        <p:spPr>
          <a:xfrm>
            <a:off x="5830475" y="3870375"/>
            <a:ext cx="31647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5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Block diagram for communication between microcontrollers and the central server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14" name="Google Shape;21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9856" y="796269"/>
            <a:ext cx="3327527" cy="41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xfrm>
            <a:off x="92375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Full System Flow Diagram</a:t>
            </a:r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21" name="Google Shape;221;p31"/>
          <p:cNvSpPr txBox="1"/>
          <p:nvPr/>
        </p:nvSpPr>
        <p:spPr>
          <a:xfrm>
            <a:off x="153525" y="4536025"/>
            <a:ext cx="8520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"/>
              <a:t>6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Complete </a:t>
            </a:r>
            <a:r>
              <a:rPr lang="en"/>
              <a:t>f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 diagram of the entire system illustrating the interconnections between all the com</a:t>
            </a:r>
            <a:r>
              <a:rPr lang="en"/>
              <a:t>ponents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572700"/>
            <a:ext cx="7772400" cy="3946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/>
              <a:t>Work Done Thus Far</a:t>
            </a:r>
            <a:endParaRPr sz="2500"/>
          </a:p>
        </p:txBody>
      </p:sp>
      <p:sp>
        <p:nvSpPr>
          <p:cNvPr id="228" name="Google Shape;228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1393</Words>
  <Application>Microsoft Office PowerPoint</Application>
  <PresentationFormat>On-screen Show (16:9)</PresentationFormat>
  <Paragraphs>237</Paragraphs>
  <Slides>65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69" baseType="lpstr">
      <vt:lpstr>Arial</vt:lpstr>
      <vt:lpstr>Times New Roman</vt:lpstr>
      <vt:lpstr>Simple Light</vt:lpstr>
      <vt:lpstr>Simple Light</vt:lpstr>
      <vt:lpstr>Design of an IoT-enabled Scalable Closed Hydroponics System with Smart Parameter Control</vt:lpstr>
      <vt:lpstr>Methodology</vt:lpstr>
      <vt:lpstr>Overview</vt:lpstr>
      <vt:lpstr>Nutrient Solution Container Module</vt:lpstr>
      <vt:lpstr>Growth Module</vt:lpstr>
      <vt:lpstr>Control System</vt:lpstr>
      <vt:lpstr>Overview for scaled system</vt:lpstr>
      <vt:lpstr>Full System Flow Diagram</vt:lpstr>
      <vt:lpstr>Work Done Thus Far</vt:lpstr>
      <vt:lpstr>3D CAD Model</vt:lpstr>
      <vt:lpstr>3D CAD Model</vt:lpstr>
      <vt:lpstr>3D CAD Model</vt:lpstr>
      <vt:lpstr>3D CAD Model</vt:lpstr>
      <vt:lpstr>Physical Implementation (Previous)</vt:lpstr>
      <vt:lpstr>Physical Implementation (Current)</vt:lpstr>
      <vt:lpstr>Physical Implementation (Current)</vt:lpstr>
      <vt:lpstr>Physical Implementation </vt:lpstr>
      <vt:lpstr>Physical Implementation </vt:lpstr>
      <vt:lpstr>Sensor Reading </vt:lpstr>
      <vt:lpstr>Sensor Reading </vt:lpstr>
      <vt:lpstr>Analog Sensors </vt:lpstr>
      <vt:lpstr>Calibrating Sensors (pH sensor) </vt:lpstr>
      <vt:lpstr>Calibrating Sensors (pH sensor) </vt:lpstr>
      <vt:lpstr>Calibrating Sensors (pH sensor) </vt:lpstr>
      <vt:lpstr>Calibrating Sensors (pH sensor) </vt:lpstr>
      <vt:lpstr>Calibrating Sensors (EC sensor) </vt:lpstr>
      <vt:lpstr>Calibrating Sensors (EC sensor) </vt:lpstr>
      <vt:lpstr>Calibrating Sensors (EC sensor) </vt:lpstr>
      <vt:lpstr>Regulating pH and Nutrient Level (EC) (Current Approach)  </vt:lpstr>
      <vt:lpstr>Regulating pH and Nutrient Level (EC) (Previous Approach)  </vt:lpstr>
      <vt:lpstr>Control Unit</vt:lpstr>
      <vt:lpstr>Growth Module</vt:lpstr>
      <vt:lpstr>Regulating Water Temperature (Old) </vt:lpstr>
      <vt:lpstr>Regulating Water Temperature  </vt:lpstr>
      <vt:lpstr>Regulating Water Temperature  </vt:lpstr>
      <vt:lpstr>Regulating Air Temperature  </vt:lpstr>
      <vt:lpstr>Automated AC Power Supply</vt:lpstr>
      <vt:lpstr>DC Power Supply</vt:lpstr>
      <vt:lpstr>Monitoring Sensor Reading</vt:lpstr>
      <vt:lpstr>Collecting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Experimental Demonstration of the System </vt:lpstr>
      <vt:lpstr>Results</vt:lpstr>
      <vt:lpstr>Result (Testing the pH sensor)</vt:lpstr>
      <vt:lpstr>Result (Testing the EC sensor)</vt:lpstr>
      <vt:lpstr>PowerPoint Presentation</vt:lpstr>
      <vt:lpstr>PowerPoint Presentation</vt:lpstr>
      <vt:lpstr>Google Sheet Spreadsheet updates</vt:lpstr>
      <vt:lpstr>Result</vt:lpstr>
      <vt:lpstr>Expected Work To Be Done</vt:lpstr>
      <vt:lpstr>Expected Work To Be Done </vt:lpstr>
      <vt:lpstr>PowerPoint Presentation</vt:lpstr>
      <vt:lpstr>Conclusion</vt:lpstr>
      <vt:lpstr>Conclusion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of an IoT-enabled Scalable Closed Hydroponics System with Smart Parameter Control</dc:title>
  <cp:lastModifiedBy>Mikdam-Al-Maad Ronoue</cp:lastModifiedBy>
  <cp:revision>10</cp:revision>
  <dcterms:modified xsi:type="dcterms:W3CDTF">2023-10-03T18:17:16Z</dcterms:modified>
</cp:coreProperties>
</file>